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Lst>
  <p:sldSz cx="9144000" cy="5143500" type="screen16x9"/>
  <p:notesSz cx="6858000" cy="9144000"/>
  <p:embeddedFontLst>
    <p:embeddedFont>
      <p:font typeface="Arial Narrow" panose="020B0606020202030204" pitchFamily="34" charset="0"/>
      <p:regular r:id="rId17"/>
      <p:bold r:id="rId18"/>
      <p:italic r:id="rId19"/>
      <p:boldItalic r:id="rId20"/>
    </p:embeddedFont>
    <p:embeddedFont>
      <p:font typeface="Calibri" panose="020F0502020204030204" pitchFamily="34" charset="0"/>
      <p:regular r:id="rId21"/>
      <p:bold r:id="rId22"/>
      <p:italic r:id="rId23"/>
      <p:boldItalic r:id="rId24"/>
    </p:embeddedFont>
    <p:embeddedFont>
      <p:font typeface="Public Sans"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i5If+4v9NhQhnyrznveZrwbwSF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ma prasad" userId="537e31b76f14a599" providerId="LiveId" clId="{43117504-2B9A-418D-AF47-70C63B2C46C0}"/>
    <pc:docChg chg="undo custSel addSld delSld modSld">
      <pc:chgData name="Ruma prasad" userId="537e31b76f14a599" providerId="LiveId" clId="{43117504-2B9A-418D-AF47-70C63B2C46C0}" dt="2023-03-09T16:58:15.972" v="2457" actId="20577"/>
      <pc:docMkLst>
        <pc:docMk/>
      </pc:docMkLst>
      <pc:sldChg chg="modSp mod">
        <pc:chgData name="Ruma prasad" userId="537e31b76f14a599" providerId="LiveId" clId="{43117504-2B9A-418D-AF47-70C63B2C46C0}" dt="2023-03-09T16:48:21.151" v="2278" actId="20577"/>
        <pc:sldMkLst>
          <pc:docMk/>
          <pc:sldMk cId="0" sldId="257"/>
        </pc:sldMkLst>
        <pc:spChg chg="mod">
          <ac:chgData name="Ruma prasad" userId="537e31b76f14a599" providerId="LiveId" clId="{43117504-2B9A-418D-AF47-70C63B2C46C0}" dt="2023-03-09T16:48:21.151" v="2278" actId="20577"/>
          <ac:spMkLst>
            <pc:docMk/>
            <pc:sldMk cId="0" sldId="257"/>
            <ac:spMk id="1841" creationId="{00000000-0000-0000-0000-000000000000}"/>
          </ac:spMkLst>
        </pc:spChg>
      </pc:sldChg>
      <pc:sldChg chg="modSp mod modClrScheme chgLayout">
        <pc:chgData name="Ruma prasad" userId="537e31b76f14a599" providerId="LiveId" clId="{43117504-2B9A-418D-AF47-70C63B2C46C0}" dt="2023-03-09T16:07:08.021" v="647" actId="14100"/>
        <pc:sldMkLst>
          <pc:docMk/>
          <pc:sldMk cId="0" sldId="258"/>
        </pc:sldMkLst>
        <pc:spChg chg="mod ord">
          <ac:chgData name="Ruma prasad" userId="537e31b76f14a599" providerId="LiveId" clId="{43117504-2B9A-418D-AF47-70C63B2C46C0}" dt="2023-03-09T16:06:56.931" v="646" actId="700"/>
          <ac:spMkLst>
            <pc:docMk/>
            <pc:sldMk cId="0" sldId="258"/>
            <ac:spMk id="1846" creationId="{00000000-0000-0000-0000-000000000000}"/>
          </ac:spMkLst>
        </pc:spChg>
        <pc:spChg chg="mod ord">
          <ac:chgData name="Ruma prasad" userId="537e31b76f14a599" providerId="LiveId" clId="{43117504-2B9A-418D-AF47-70C63B2C46C0}" dt="2023-03-09T16:07:08.021" v="647" actId="14100"/>
          <ac:spMkLst>
            <pc:docMk/>
            <pc:sldMk cId="0" sldId="258"/>
            <ac:spMk id="1847" creationId="{00000000-0000-0000-0000-000000000000}"/>
          </ac:spMkLst>
        </pc:spChg>
      </pc:sldChg>
      <pc:sldChg chg="modSp mod">
        <pc:chgData name="Ruma prasad" userId="537e31b76f14a599" providerId="LiveId" clId="{43117504-2B9A-418D-AF47-70C63B2C46C0}" dt="2023-03-09T16:23:34.595" v="1326" actId="20577"/>
        <pc:sldMkLst>
          <pc:docMk/>
          <pc:sldMk cId="0" sldId="259"/>
        </pc:sldMkLst>
        <pc:spChg chg="mod">
          <ac:chgData name="Ruma prasad" userId="537e31b76f14a599" providerId="LiveId" clId="{43117504-2B9A-418D-AF47-70C63B2C46C0}" dt="2023-03-09T16:23:34.595" v="1326" actId="20577"/>
          <ac:spMkLst>
            <pc:docMk/>
            <pc:sldMk cId="0" sldId="259"/>
            <ac:spMk id="1853" creationId="{00000000-0000-0000-0000-000000000000}"/>
          </ac:spMkLst>
        </pc:spChg>
      </pc:sldChg>
      <pc:sldChg chg="modSp del mod">
        <pc:chgData name="Ruma prasad" userId="537e31b76f14a599" providerId="LiveId" clId="{43117504-2B9A-418D-AF47-70C63B2C46C0}" dt="2023-03-09T16:33:06.443" v="1764" actId="2696"/>
        <pc:sldMkLst>
          <pc:docMk/>
          <pc:sldMk cId="0" sldId="260"/>
        </pc:sldMkLst>
        <pc:spChg chg="mod">
          <ac:chgData name="Ruma prasad" userId="537e31b76f14a599" providerId="LiveId" clId="{43117504-2B9A-418D-AF47-70C63B2C46C0}" dt="2023-03-09T16:14:49.560" v="1056" actId="21"/>
          <ac:spMkLst>
            <pc:docMk/>
            <pc:sldMk cId="0" sldId="260"/>
            <ac:spMk id="1859" creationId="{00000000-0000-0000-0000-000000000000}"/>
          </ac:spMkLst>
        </pc:spChg>
      </pc:sldChg>
      <pc:sldChg chg="modSp mod">
        <pc:chgData name="Ruma prasad" userId="537e31b76f14a599" providerId="LiveId" clId="{43117504-2B9A-418D-AF47-70C63B2C46C0}" dt="2023-03-09T16:24:29.009" v="1407" actId="20577"/>
        <pc:sldMkLst>
          <pc:docMk/>
          <pc:sldMk cId="0" sldId="261"/>
        </pc:sldMkLst>
        <pc:spChg chg="mod">
          <ac:chgData name="Ruma prasad" userId="537e31b76f14a599" providerId="LiveId" clId="{43117504-2B9A-418D-AF47-70C63B2C46C0}" dt="2023-03-09T16:24:29.009" v="1407" actId="20577"/>
          <ac:spMkLst>
            <pc:docMk/>
            <pc:sldMk cId="0" sldId="261"/>
            <ac:spMk id="1865" creationId="{00000000-0000-0000-0000-000000000000}"/>
          </ac:spMkLst>
        </pc:spChg>
      </pc:sldChg>
      <pc:sldChg chg="modSp add del mod">
        <pc:chgData name="Ruma prasad" userId="537e31b76f14a599" providerId="LiveId" clId="{43117504-2B9A-418D-AF47-70C63B2C46C0}" dt="2023-03-09T16:29:06.738" v="1589" actId="20577"/>
        <pc:sldMkLst>
          <pc:docMk/>
          <pc:sldMk cId="0" sldId="262"/>
        </pc:sldMkLst>
        <pc:spChg chg="mod">
          <ac:chgData name="Ruma prasad" userId="537e31b76f14a599" providerId="LiveId" clId="{43117504-2B9A-418D-AF47-70C63B2C46C0}" dt="2023-03-09T16:29:06.738" v="1589" actId="20577"/>
          <ac:spMkLst>
            <pc:docMk/>
            <pc:sldMk cId="0" sldId="262"/>
            <ac:spMk id="1871" creationId="{00000000-0000-0000-0000-000000000000}"/>
          </ac:spMkLst>
        </pc:spChg>
      </pc:sldChg>
      <pc:sldChg chg="modSp mod">
        <pc:chgData name="Ruma prasad" userId="537e31b76f14a599" providerId="LiveId" clId="{43117504-2B9A-418D-AF47-70C63B2C46C0}" dt="2023-03-09T16:51:49.076" v="2281" actId="113"/>
        <pc:sldMkLst>
          <pc:docMk/>
          <pc:sldMk cId="0" sldId="263"/>
        </pc:sldMkLst>
        <pc:spChg chg="mod">
          <ac:chgData name="Ruma prasad" userId="537e31b76f14a599" providerId="LiveId" clId="{43117504-2B9A-418D-AF47-70C63B2C46C0}" dt="2023-03-09T16:51:49.076" v="2281" actId="113"/>
          <ac:spMkLst>
            <pc:docMk/>
            <pc:sldMk cId="0" sldId="263"/>
            <ac:spMk id="1877" creationId="{00000000-0000-0000-0000-000000000000}"/>
          </ac:spMkLst>
        </pc:spChg>
      </pc:sldChg>
      <pc:sldChg chg="modSp mod">
        <pc:chgData name="Ruma prasad" userId="537e31b76f14a599" providerId="LiveId" clId="{43117504-2B9A-418D-AF47-70C63B2C46C0}" dt="2023-03-09T16:40:29.138" v="2138" actId="20577"/>
        <pc:sldMkLst>
          <pc:docMk/>
          <pc:sldMk cId="0" sldId="264"/>
        </pc:sldMkLst>
        <pc:spChg chg="mod">
          <ac:chgData name="Ruma prasad" userId="537e31b76f14a599" providerId="LiveId" clId="{43117504-2B9A-418D-AF47-70C63B2C46C0}" dt="2023-03-09T16:40:29.138" v="2138" actId="20577"/>
          <ac:spMkLst>
            <pc:docMk/>
            <pc:sldMk cId="0" sldId="264"/>
            <ac:spMk id="1883" creationId="{00000000-0000-0000-0000-000000000000}"/>
          </ac:spMkLst>
        </pc:spChg>
      </pc:sldChg>
      <pc:sldChg chg="modSp mod">
        <pc:chgData name="Ruma prasad" userId="537e31b76f14a599" providerId="LiveId" clId="{43117504-2B9A-418D-AF47-70C63B2C46C0}" dt="2023-03-09T16:51:56.667" v="2282" actId="113"/>
        <pc:sldMkLst>
          <pc:docMk/>
          <pc:sldMk cId="0" sldId="265"/>
        </pc:sldMkLst>
        <pc:spChg chg="mod">
          <ac:chgData name="Ruma prasad" userId="537e31b76f14a599" providerId="LiveId" clId="{43117504-2B9A-418D-AF47-70C63B2C46C0}" dt="2023-03-09T16:51:56.667" v="2282" actId="113"/>
          <ac:spMkLst>
            <pc:docMk/>
            <pc:sldMk cId="0" sldId="265"/>
            <ac:spMk id="1889" creationId="{00000000-0000-0000-0000-000000000000}"/>
          </ac:spMkLst>
        </pc:spChg>
      </pc:sldChg>
      <pc:sldChg chg="modSp mod">
        <pc:chgData name="Ruma prasad" userId="537e31b76f14a599" providerId="LiveId" clId="{43117504-2B9A-418D-AF47-70C63B2C46C0}" dt="2023-03-09T16:52:02.199" v="2283" actId="113"/>
        <pc:sldMkLst>
          <pc:docMk/>
          <pc:sldMk cId="0" sldId="266"/>
        </pc:sldMkLst>
        <pc:spChg chg="mod">
          <ac:chgData name="Ruma prasad" userId="537e31b76f14a599" providerId="LiveId" clId="{43117504-2B9A-418D-AF47-70C63B2C46C0}" dt="2023-03-09T16:52:02.199" v="2283" actId="113"/>
          <ac:spMkLst>
            <pc:docMk/>
            <pc:sldMk cId="0" sldId="266"/>
            <ac:spMk id="1895" creationId="{00000000-0000-0000-0000-000000000000}"/>
          </ac:spMkLst>
        </pc:spChg>
      </pc:sldChg>
      <pc:sldChg chg="modSp mod">
        <pc:chgData name="Ruma prasad" userId="537e31b76f14a599" providerId="LiveId" clId="{43117504-2B9A-418D-AF47-70C63B2C46C0}" dt="2023-03-09T16:52:12.999" v="2286" actId="113"/>
        <pc:sldMkLst>
          <pc:docMk/>
          <pc:sldMk cId="0" sldId="267"/>
        </pc:sldMkLst>
        <pc:spChg chg="mod">
          <ac:chgData name="Ruma prasad" userId="537e31b76f14a599" providerId="LiveId" clId="{43117504-2B9A-418D-AF47-70C63B2C46C0}" dt="2023-03-09T16:52:07.998" v="2285" actId="27636"/>
          <ac:spMkLst>
            <pc:docMk/>
            <pc:sldMk cId="0" sldId="267"/>
            <ac:spMk id="1900" creationId="{00000000-0000-0000-0000-000000000000}"/>
          </ac:spMkLst>
        </pc:spChg>
        <pc:spChg chg="mod">
          <ac:chgData name="Ruma prasad" userId="537e31b76f14a599" providerId="LiveId" clId="{43117504-2B9A-418D-AF47-70C63B2C46C0}" dt="2023-03-09T16:52:12.999" v="2286" actId="113"/>
          <ac:spMkLst>
            <pc:docMk/>
            <pc:sldMk cId="0" sldId="267"/>
            <ac:spMk id="1901" creationId="{00000000-0000-0000-0000-000000000000}"/>
          </ac:spMkLst>
        </pc:spChg>
      </pc:sldChg>
      <pc:sldChg chg="modSp mod">
        <pc:chgData name="Ruma prasad" userId="537e31b76f14a599" providerId="LiveId" clId="{43117504-2B9A-418D-AF47-70C63B2C46C0}" dt="2023-03-09T16:55:45.805" v="2315" actId="12"/>
        <pc:sldMkLst>
          <pc:docMk/>
          <pc:sldMk cId="0" sldId="268"/>
        </pc:sldMkLst>
        <pc:spChg chg="mod">
          <ac:chgData name="Ruma prasad" userId="537e31b76f14a599" providerId="LiveId" clId="{43117504-2B9A-418D-AF47-70C63B2C46C0}" dt="2023-03-09T16:52:20.222" v="2288" actId="113"/>
          <ac:spMkLst>
            <pc:docMk/>
            <pc:sldMk cId="0" sldId="268"/>
            <ac:spMk id="1906" creationId="{00000000-0000-0000-0000-000000000000}"/>
          </ac:spMkLst>
        </pc:spChg>
        <pc:spChg chg="mod">
          <ac:chgData name="Ruma prasad" userId="537e31b76f14a599" providerId="LiveId" clId="{43117504-2B9A-418D-AF47-70C63B2C46C0}" dt="2023-03-09T16:55:45.805" v="2315" actId="12"/>
          <ac:spMkLst>
            <pc:docMk/>
            <pc:sldMk cId="0" sldId="268"/>
            <ac:spMk id="1907" creationId="{00000000-0000-0000-0000-000000000000}"/>
          </ac:spMkLst>
        </pc:spChg>
      </pc:sldChg>
      <pc:sldChg chg="modSp mod">
        <pc:chgData name="Ruma prasad" userId="537e31b76f14a599" providerId="LiveId" clId="{43117504-2B9A-418D-AF47-70C63B2C46C0}" dt="2023-03-09T16:47:57.117" v="2257" actId="27636"/>
        <pc:sldMkLst>
          <pc:docMk/>
          <pc:sldMk cId="0" sldId="269"/>
        </pc:sldMkLst>
        <pc:spChg chg="mod">
          <ac:chgData name="Ruma prasad" userId="537e31b76f14a599" providerId="LiveId" clId="{43117504-2B9A-418D-AF47-70C63B2C46C0}" dt="2023-03-09T16:47:57.117" v="2257" actId="27636"/>
          <ac:spMkLst>
            <pc:docMk/>
            <pc:sldMk cId="0" sldId="269"/>
            <ac:spMk id="1913" creationId="{00000000-0000-0000-0000-000000000000}"/>
          </ac:spMkLst>
        </pc:spChg>
      </pc:sldChg>
      <pc:sldChg chg="modSp mod">
        <pc:chgData name="Ruma prasad" userId="537e31b76f14a599" providerId="LiveId" clId="{43117504-2B9A-418D-AF47-70C63B2C46C0}" dt="2023-03-09T16:58:15.972" v="2457" actId="20577"/>
        <pc:sldMkLst>
          <pc:docMk/>
          <pc:sldMk cId="0" sldId="270"/>
        </pc:sldMkLst>
        <pc:spChg chg="mod">
          <ac:chgData name="Ruma prasad" userId="537e31b76f14a599" providerId="LiveId" clId="{43117504-2B9A-418D-AF47-70C63B2C46C0}" dt="2023-03-09T16:58:15.972" v="2457" actId="20577"/>
          <ac:spMkLst>
            <pc:docMk/>
            <pc:sldMk cId="0" sldId="270"/>
            <ac:spMk id="191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21411af2df5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2" name="Google Shape;1892;g21411af2df5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21411af2df5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8" name="Google Shape;1898;g21411af2df5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21411af2df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4" name="Google Shape;1904;g21411af2df5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0" name="Google Shape;1910;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6" name="Google Shape;1916;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1411af2df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1411af2df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6" name="Google Shape;1886;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6" name="Google Shape;26;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outcome</a:t>
            </a:r>
            <a:endParaRPr/>
          </a:p>
        </p:txBody>
      </p:sp>
      <p:sp>
        <p:nvSpPr>
          <p:cNvPr id="27" name="Google Shape;27;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-1</a:t>
            </a:r>
            <a:endParaRPr/>
          </a:p>
        </p:txBody>
      </p:sp>
      <p:sp>
        <p:nvSpPr>
          <p:cNvPr id="28" name="Google Shape;28;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9"/>
        <p:cNvGrpSpPr/>
        <p:nvPr/>
      </p:nvGrpSpPr>
      <p:grpSpPr>
        <a:xfrm>
          <a:off x="0" y="0"/>
          <a:ext cx="0" cy="0"/>
          <a:chOff x="0" y="0"/>
          <a:chExt cx="0" cy="0"/>
        </a:xfrm>
      </p:grpSpPr>
      <p:pic>
        <p:nvPicPr>
          <p:cNvPr id="30" name="Google Shape;30;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1" name="Google Shape;31;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 name="Google Shape;33;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 name="Google Shape;3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
        <p:cNvGrpSpPr/>
        <p:nvPr/>
      </p:nvGrpSpPr>
      <p:grpSpPr>
        <a:xfrm>
          <a:off x="0" y="0"/>
          <a:ext cx="0" cy="0"/>
          <a:chOff x="0" y="0"/>
          <a:chExt cx="0" cy="0"/>
        </a:xfrm>
      </p:grpSpPr>
      <p:pic>
        <p:nvPicPr>
          <p:cNvPr id="38" name="Google Shape;38;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9" name="Google Shape;39;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herin"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282225" y="2403350"/>
            <a:ext cx="38061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PORTFOLIO WEBSITE</a:t>
            </a:r>
          </a:p>
          <a:p>
            <a:pPr marL="0" lvl="0" indent="0" algn="l" rtl="0">
              <a:lnSpc>
                <a:spcPct val="100000"/>
              </a:lnSpc>
              <a:spcBef>
                <a:spcPts val="0"/>
              </a:spcBef>
              <a:spcAft>
                <a:spcPts val="0"/>
              </a:spcAft>
              <a:buNone/>
            </a:pPr>
            <a:r>
              <a:rPr lang="en-US" dirty="0"/>
              <a:t>TASK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g21411af2df5_1_5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5" name="Google Shape;1895;g21411af2df5_1_5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Technical Process:</a:t>
            </a:r>
            <a:endParaRPr sz="1300" b="1" dirty="0"/>
          </a:p>
          <a:p>
            <a:pPr marL="0" lvl="0" indent="0" algn="l" rtl="0">
              <a:lnSpc>
                <a:spcPct val="115000"/>
              </a:lnSpc>
              <a:spcBef>
                <a:spcPts val="1200"/>
              </a:spcBef>
              <a:spcAft>
                <a:spcPts val="0"/>
              </a:spcAft>
              <a:buNone/>
            </a:pPr>
            <a:r>
              <a:rPr lang="en-US" sz="1300" dirty="0"/>
              <a:t> The following is the technical process for the development of the portfolio websites:</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Requirements gathering and analysis</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Design and prototyping</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Implementation</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Testing and debugging</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Deployment and maintenance</a:t>
            </a: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g21411af2df5_1_6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ct val="145299"/>
              <a:buFont typeface="Public Sans"/>
              <a:buNone/>
            </a:pPr>
            <a:r>
              <a:rPr lang="en-US" sz="1300" dirty="0"/>
              <a:t>Task 1: </a:t>
            </a:r>
            <a:endParaRPr dirty="0"/>
          </a:p>
        </p:txBody>
      </p:sp>
      <p:sp>
        <p:nvSpPr>
          <p:cNvPr id="1901" name="Google Shape;1901;g21411af2df5_1_64"/>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dirty="0"/>
          </a:p>
          <a:p>
            <a:pPr marL="457200" lvl="0" indent="-311150" algn="l" rtl="0">
              <a:lnSpc>
                <a:spcPct val="115000"/>
              </a:lnSpc>
              <a:spcBef>
                <a:spcPts val="1200"/>
              </a:spcBef>
              <a:spcAft>
                <a:spcPts val="0"/>
              </a:spcAft>
              <a:buSzPts val="1300"/>
              <a:buAutoNum type="arabicPeriod"/>
            </a:pPr>
            <a:r>
              <a:rPr lang="en-US" sz="1300" dirty="0"/>
              <a:t>Creation of SRS &amp; </a:t>
            </a:r>
            <a:r>
              <a:rPr lang="en-US" sz="1300" dirty="0" err="1"/>
              <a:t>Github</a:t>
            </a:r>
            <a:endParaRPr sz="1300" dirty="0"/>
          </a:p>
          <a:p>
            <a:pPr marL="457200" lvl="0" indent="-311150" algn="l" rtl="0">
              <a:lnSpc>
                <a:spcPct val="115000"/>
              </a:lnSpc>
              <a:spcBef>
                <a:spcPts val="0"/>
              </a:spcBef>
              <a:spcAft>
                <a:spcPts val="0"/>
              </a:spcAft>
              <a:buSzPts val="1300"/>
              <a:buAutoNum type="arabicPeriod"/>
            </a:pPr>
            <a:r>
              <a:rPr lang="en-US" sz="1300" dirty="0"/>
              <a:t>Create SRS : “Your Project”</a:t>
            </a:r>
            <a:endParaRPr sz="1300" dirty="0"/>
          </a:p>
          <a:p>
            <a:pPr marL="457200" lvl="0" indent="-311150" algn="l" rtl="0">
              <a:lnSpc>
                <a:spcPct val="115000"/>
              </a:lnSpc>
              <a:spcBef>
                <a:spcPts val="0"/>
              </a:spcBef>
              <a:spcAft>
                <a:spcPts val="0"/>
              </a:spcAft>
              <a:buSzPts val="1300"/>
              <a:buAutoNum type="arabicPeriod"/>
            </a:pPr>
            <a:r>
              <a:rPr lang="en-US" sz="1300" dirty="0"/>
              <a:t>Creation &amp; Set-up of </a:t>
            </a:r>
            <a:r>
              <a:rPr lang="en-US" sz="1300" dirty="0" err="1"/>
              <a:t>Github</a:t>
            </a:r>
            <a:r>
              <a:rPr lang="en-US" sz="1300" dirty="0"/>
              <a:t> account</a:t>
            </a:r>
            <a:endParaRPr sz="1300" dirty="0"/>
          </a:p>
          <a:p>
            <a:pPr marL="457200" lvl="0" indent="-311150" algn="l" rtl="0">
              <a:lnSpc>
                <a:spcPct val="115000"/>
              </a:lnSpc>
              <a:spcBef>
                <a:spcPts val="0"/>
              </a:spcBef>
              <a:spcAft>
                <a:spcPts val="0"/>
              </a:spcAft>
              <a:buSzPts val="1300"/>
              <a:buAutoNum type="arabicPeriod"/>
            </a:pPr>
            <a:r>
              <a:rPr lang="en-US" sz="1300" dirty="0"/>
              <a:t>Creation &amp; Hands-on to various commands of Git Bash</a:t>
            </a:r>
            <a:endParaRPr sz="1300" dirty="0"/>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r>
              <a:rPr lang="en-US" sz="1300" b="1" dirty="0"/>
              <a:t>Evaluation Metric:</a:t>
            </a:r>
            <a:endParaRPr sz="1300" b="1" dirty="0"/>
          </a:p>
          <a:p>
            <a:pPr marL="0" lvl="0" indent="0" algn="l" rtl="0">
              <a:lnSpc>
                <a:spcPct val="115000"/>
              </a:lnSpc>
              <a:spcBef>
                <a:spcPts val="1200"/>
              </a:spcBef>
              <a:spcAft>
                <a:spcPts val="0"/>
              </a:spcAft>
              <a:buNone/>
            </a:pPr>
            <a:r>
              <a:rPr lang="en-US" sz="1300" dirty="0"/>
              <a:t>100% Completion of the above tasks</a:t>
            </a:r>
            <a:endParaRPr sz="1300" dirty="0"/>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g21411af2df5_1_73"/>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ts val="1889"/>
              <a:buFont typeface="Public Sans"/>
              <a:buNone/>
            </a:pPr>
            <a:r>
              <a:rPr lang="en-US" sz="1300" dirty="0"/>
              <a:t>Task 1: </a:t>
            </a:r>
            <a:endParaRPr dirty="0"/>
          </a:p>
        </p:txBody>
      </p:sp>
      <p:sp>
        <p:nvSpPr>
          <p:cNvPr id="1907" name="Google Shape;1907;g21411af2df5_1_73"/>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Learning Outcomes</a:t>
            </a:r>
            <a:r>
              <a:rPr lang="en-US" sz="1300" dirty="0"/>
              <a:t>:</a:t>
            </a:r>
            <a:endParaRPr sz="1300" dirty="0"/>
          </a:p>
          <a:p>
            <a:pPr marL="457200" lvl="0" indent="-311150" algn="l" rtl="0">
              <a:lnSpc>
                <a:spcPct val="115000"/>
              </a:lnSpc>
              <a:spcBef>
                <a:spcPts val="1200"/>
              </a:spcBef>
              <a:spcAft>
                <a:spcPts val="0"/>
              </a:spcAft>
              <a:buSzPts val="1300"/>
              <a:buFont typeface="Arial" panose="020B0604020202020204" pitchFamily="34" charset="0"/>
              <a:buChar char="•"/>
            </a:pPr>
            <a:r>
              <a:rPr lang="en-US" sz="1300" dirty="0"/>
              <a:t>Get to know about different lifecycle models.</a:t>
            </a:r>
          </a:p>
          <a:p>
            <a:pPr marL="457200" lvl="0" indent="-311150" algn="l" rtl="0">
              <a:lnSpc>
                <a:spcPct val="115000"/>
              </a:lnSpc>
              <a:spcBef>
                <a:spcPts val="0"/>
              </a:spcBef>
              <a:spcAft>
                <a:spcPts val="0"/>
              </a:spcAft>
              <a:buSzPts val="1300"/>
              <a:buFont typeface="Arial" panose="020B0604020202020204" pitchFamily="34" charset="0"/>
              <a:buChar char="•"/>
            </a:pPr>
            <a:r>
              <a:rPr lang="en-US" sz="1300" dirty="0"/>
              <a:t>Understanding importance and how to create an SRS</a:t>
            </a:r>
          </a:p>
          <a:p>
            <a:pPr marL="457200" lvl="0" indent="-311150" algn="l" rtl="0">
              <a:lnSpc>
                <a:spcPct val="115000"/>
              </a:lnSpc>
              <a:spcBef>
                <a:spcPts val="0"/>
              </a:spcBef>
              <a:spcAft>
                <a:spcPts val="0"/>
              </a:spcAft>
              <a:buSzPts val="1300"/>
              <a:buFont typeface="Arial" panose="020B0604020202020204" pitchFamily="34" charset="0"/>
              <a:buChar char="•"/>
            </a:pPr>
            <a:r>
              <a:rPr lang="en-US" sz="1300" dirty="0"/>
              <a:t>Knowing various commands of </a:t>
            </a:r>
            <a:r>
              <a:rPr lang="en-US" sz="1300" dirty="0" err="1"/>
              <a:t>Github</a:t>
            </a:r>
            <a:endParaRPr lang="en-US" sz="1300" dirty="0"/>
          </a:p>
          <a:p>
            <a:pPr marL="457200" lvl="0" indent="-311150" algn="l" rtl="0">
              <a:lnSpc>
                <a:spcPct val="115000"/>
              </a:lnSpc>
              <a:spcBef>
                <a:spcPts val="0"/>
              </a:spcBef>
              <a:spcAft>
                <a:spcPts val="0"/>
              </a:spcAft>
              <a:buSzPts val="1300"/>
              <a:buFont typeface="Arial" panose="020B0604020202020204" pitchFamily="34" charset="0"/>
              <a:buChar char="•"/>
            </a:pPr>
            <a:r>
              <a:rPr lang="en-US" sz="1300" dirty="0"/>
              <a:t>Understanding agile and scrum management techniques for efficient product development</a:t>
            </a:r>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Lorem ipsum</a:t>
            </a:r>
            <a:endParaRPr/>
          </a:p>
        </p:txBody>
      </p:sp>
      <p:sp>
        <p:nvSpPr>
          <p:cNvPr id="1913" name="Google Shape;1913;p212"/>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fontScale="25000" lnSpcReduction="20000"/>
          </a:bodyPr>
          <a:lstStyle/>
          <a:p>
            <a:pPr marL="0" lvl="0" indent="0" algn="ctr" rtl="0">
              <a:lnSpc>
                <a:spcPct val="100000"/>
              </a:lnSpc>
              <a:spcBef>
                <a:spcPts val="0"/>
              </a:spcBef>
              <a:spcAft>
                <a:spcPts val="0"/>
              </a:spcAft>
              <a:buClr>
                <a:srgbClr val="BD8738"/>
              </a:buClr>
              <a:buSzPts val="2000"/>
              <a:buNone/>
            </a:pPr>
            <a:r>
              <a:rPr lang="en-IN" dirty="0">
                <a:hlinkClick r:id="rId3"/>
              </a:rPr>
              <a:t>https://github.com/Sherin</a:t>
            </a:r>
            <a:endParaRPr lang="en-IN" dirty="0"/>
          </a:p>
          <a:p>
            <a:pPr marL="0" lvl="0" indent="0" algn="ctr" rtl="0">
              <a:lnSpc>
                <a:spcPct val="100000"/>
              </a:lnSpc>
              <a:spcBef>
                <a:spcPts val="0"/>
              </a:spcBef>
              <a:spcAft>
                <a:spcPts val="0"/>
              </a:spcAft>
              <a:buClr>
                <a:srgbClr val="BD8738"/>
              </a:buClr>
              <a:buSzPts val="2000"/>
              <a:buNone/>
            </a:pPr>
            <a:r>
              <a:rPr lang="en-IN" sz="7200" dirty="0">
                <a:latin typeface="Arial Narrow" panose="020B0606020202030204" pitchFamily="34" charset="0"/>
                <a:ea typeface="Microsoft Yi Baiti" panose="03000500000000000000" pitchFamily="66" charset="0"/>
              </a:rPr>
              <a:t>https://github.com/Sherinsureshbabu/nm_full-stack</a:t>
            </a:r>
            <a:endParaRPr sz="7200" dirty="0">
              <a:latin typeface="Arial Narrow" panose="020B0606020202030204" pitchFamily="34" charset="0"/>
              <a:ea typeface="Microsoft Yi Baiti" panose="03000500000000000000" pitchFamily="66"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a:stretch/>
        </p:blipFill>
        <p:spPr>
          <a:xfrm>
            <a:off x="0" y="-9525"/>
            <a:ext cx="9144000" cy="5143500"/>
          </a:xfrm>
          <a:prstGeom prst="rect">
            <a:avLst/>
          </a:prstGeom>
          <a:noFill/>
          <a:ln>
            <a:noFill/>
          </a:ln>
        </p:spPr>
      </p:pic>
      <p:sp>
        <p:nvSpPr>
          <p:cNvPr id="1919" name="Google Shape;1919;p213"/>
          <p:cNvSpPr txBox="1"/>
          <p:nvPr/>
        </p:nvSpPr>
        <p:spPr>
          <a:xfrm>
            <a:off x="129775" y="3610534"/>
            <a:ext cx="3539856"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By:</a:t>
            </a:r>
            <a:endParaRPr dirty="0"/>
          </a:p>
          <a:p>
            <a:pPr marL="0" lvl="0" indent="0" algn="l" rtl="0">
              <a:spcBef>
                <a:spcPts val="0"/>
              </a:spcBef>
              <a:spcAft>
                <a:spcPts val="0"/>
              </a:spcAft>
              <a:buNone/>
            </a:pPr>
            <a:r>
              <a:rPr lang="en-US" dirty="0" err="1"/>
              <a:t>Pranavahitha</a:t>
            </a:r>
            <a:r>
              <a:rPr lang="en-US" dirty="0"/>
              <a:t> </a:t>
            </a:r>
            <a:r>
              <a:rPr lang="en-US" dirty="0" err="1"/>
              <a:t>Uthira.G</a:t>
            </a:r>
            <a:r>
              <a:rPr lang="en-US" dirty="0"/>
              <a:t> (202001103)</a:t>
            </a:r>
          </a:p>
          <a:p>
            <a:pPr marL="0" lvl="0" indent="0" algn="l" rtl="0">
              <a:spcBef>
                <a:spcPts val="0"/>
              </a:spcBef>
              <a:spcAft>
                <a:spcPts val="0"/>
              </a:spcAft>
              <a:buNone/>
            </a:pPr>
            <a:r>
              <a:rPr lang="en-US" dirty="0"/>
              <a:t>Ruma Prasad H (202001119)</a:t>
            </a:r>
          </a:p>
          <a:p>
            <a:r>
              <a:rPr lang="en-US" dirty="0" err="1"/>
              <a:t>Sasidevi</a:t>
            </a:r>
            <a:r>
              <a:rPr lang="en-US" dirty="0"/>
              <a:t> S (202001130)</a:t>
            </a:r>
          </a:p>
          <a:p>
            <a:pPr marL="0" lvl="0" indent="0" algn="l" rtl="0">
              <a:spcBef>
                <a:spcPts val="0"/>
              </a:spcBef>
              <a:spcAft>
                <a:spcPts val="0"/>
              </a:spcAft>
              <a:buNone/>
            </a:pPr>
            <a:r>
              <a:rPr lang="en-US" dirty="0" err="1"/>
              <a:t>Sherin</a:t>
            </a:r>
            <a:r>
              <a:rPr lang="en-US" dirty="0"/>
              <a:t> N S (202001136)</a:t>
            </a:r>
          </a:p>
          <a:p>
            <a:pPr marL="0" lvl="0" indent="0" algn="l" rtl="0">
              <a:spcBef>
                <a:spcPts val="0"/>
              </a:spcBef>
              <a:spcAft>
                <a:spcPts val="0"/>
              </a:spcAft>
              <a:buNone/>
            </a:pPr>
            <a:r>
              <a:rPr lang="en-US" dirty="0" err="1"/>
              <a:t>Smirthika</a:t>
            </a:r>
            <a:r>
              <a:rPr lang="en-US" dirty="0"/>
              <a:t> Shri P (202001141)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1" name="Google Shape;1841;p210"/>
          <p:cNvSpPr txBox="1">
            <a:spLocks noGrp="1"/>
          </p:cNvSpPr>
          <p:nvPr>
            <p:ph type="body" idx="1"/>
          </p:nvPr>
        </p:nvSpPr>
        <p:spPr>
          <a:xfrm>
            <a:off x="144710" y="1419726"/>
            <a:ext cx="4548587" cy="291235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300"/>
              <a:buNone/>
            </a:pPr>
            <a:r>
              <a:rPr lang="en-US" sz="1300" b="1" dirty="0"/>
              <a:t>Introduction</a:t>
            </a:r>
            <a:r>
              <a:rPr lang="en-US" sz="1300" dirty="0"/>
              <a:t>:</a:t>
            </a:r>
          </a:p>
          <a:p>
            <a:pPr marL="0" lvl="0" indent="0" algn="l" rtl="0">
              <a:lnSpc>
                <a:spcPct val="100000"/>
              </a:lnSpc>
              <a:spcBef>
                <a:spcPts val="0"/>
              </a:spcBef>
              <a:spcAft>
                <a:spcPts val="0"/>
              </a:spcAft>
              <a:buClr>
                <a:schemeClr val="lt1"/>
              </a:buClr>
              <a:buSzPts val="1300"/>
              <a:buNone/>
            </a:pPr>
            <a:endParaRPr sz="1300" dirty="0"/>
          </a:p>
          <a:p>
            <a:pPr marL="0" lvl="0" indent="0" algn="l" rtl="0">
              <a:lnSpc>
                <a:spcPct val="100000"/>
              </a:lnSpc>
              <a:spcBef>
                <a:spcPts val="0"/>
              </a:spcBef>
              <a:spcAft>
                <a:spcPts val="0"/>
              </a:spcAft>
              <a:buNone/>
            </a:pPr>
            <a:r>
              <a:rPr lang="en-US" sz="1300" dirty="0"/>
              <a:t>This Software Requirements Specification (SRS) report outlines the requirements for a portfolio website. The purpose of this application is to provide an unique way to showcase your work and let others know about yourself.</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b="1" dirty="0"/>
              <a:t>Overview</a:t>
            </a:r>
            <a:r>
              <a:rPr lang="en-US" sz="1300" dirty="0"/>
              <a:t>:</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 The portfolio website allows potential clients to view your work while also allowing you to expand your skills and services. The website allows you to fill in details about yourself to present a high quality image of yourself and help connect with clients.</a:t>
            </a:r>
            <a:endParaRPr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21411af2df5_1_9"/>
          <p:cNvSpPr txBox="1">
            <a:spLocks noGrp="1"/>
          </p:cNvSpPr>
          <p:nvPr>
            <p:ph type="title"/>
          </p:nvPr>
        </p:nvSpPr>
        <p:spPr>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g21411af2df5_1_9"/>
          <p:cNvSpPr txBox="1">
            <a:spLocks noGrp="1"/>
          </p:cNvSpPr>
          <p:nvPr>
            <p:ph type="body" idx="1"/>
          </p:nvPr>
        </p:nvSpPr>
        <p:spPr>
          <a:xfrm>
            <a:off x="144711" y="1467853"/>
            <a:ext cx="4343206" cy="286422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b="1" dirty="0"/>
              <a:t>Customers:</a:t>
            </a:r>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The target audience for this application is your future employer. The portfolio intends to provide information about you and what you can offer to your friends, colleagues, employers, clients</a:t>
            </a:r>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b="1" dirty="0"/>
              <a:t>Platform:</a:t>
            </a:r>
          </a:p>
          <a:p>
            <a:pPr marL="0" lvl="0" indent="0" algn="l" rtl="0">
              <a:lnSpc>
                <a:spcPct val="100000"/>
              </a:lnSpc>
              <a:spcBef>
                <a:spcPts val="0"/>
              </a:spcBef>
              <a:spcAft>
                <a:spcPts val="0"/>
              </a:spcAft>
              <a:buNone/>
            </a:pPr>
            <a:endParaRPr sz="1300" b="1" dirty="0"/>
          </a:p>
          <a:p>
            <a:pPr marL="0" lvl="0" indent="0" algn="l" rtl="0">
              <a:lnSpc>
                <a:spcPct val="100000"/>
              </a:lnSpc>
              <a:spcBef>
                <a:spcPts val="0"/>
              </a:spcBef>
              <a:spcAft>
                <a:spcPts val="0"/>
              </a:spcAft>
              <a:buNone/>
            </a:pPr>
            <a:r>
              <a:rPr lang="en-US" sz="1300" dirty="0"/>
              <a:t> The portfolio website will be developed as a web-based application using HTML, CSS, JavaScript. The application will be hosted on a cloud-based server and will be accessible through a web browser on any device with an internet connection.</a:t>
            </a:r>
            <a:endParaRPr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g21411af2df5_1_2"/>
          <p:cNvSpPr txBox="1">
            <a:spLocks noGrp="1"/>
          </p:cNvSpPr>
          <p:nvPr>
            <p:ph type="body" idx="1"/>
          </p:nvPr>
        </p:nvSpPr>
        <p:spPr>
          <a:xfrm>
            <a:off x="144710" y="1479884"/>
            <a:ext cx="4548600" cy="285207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b="1" dirty="0"/>
              <a:t>Functionality</a:t>
            </a:r>
            <a:r>
              <a:rPr lang="en-US" sz="1300" dirty="0"/>
              <a:t>:</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 The following are the core functionalities of a portfolio website:</a:t>
            </a:r>
            <a:endParaRPr sz="1300" dirty="0"/>
          </a:p>
          <a:p>
            <a:pPr marL="457200" lvl="0" indent="-298450" algn="l" rtl="0">
              <a:spcAft>
                <a:spcPts val="0"/>
              </a:spcAft>
              <a:buClr>
                <a:schemeClr val="dk1"/>
              </a:buClr>
              <a:buSzPts val="1100"/>
              <a:buFont typeface="Arial"/>
              <a:buChar char="●"/>
            </a:pPr>
            <a:r>
              <a:rPr lang="en-US" sz="1300" dirty="0"/>
              <a:t>Allows users to enter information about themselves and their skills.</a:t>
            </a:r>
          </a:p>
          <a:p>
            <a:pPr marL="457200" lvl="0" indent="-298450" algn="l" rtl="0">
              <a:spcAft>
                <a:spcPts val="0"/>
              </a:spcAft>
              <a:buClr>
                <a:schemeClr val="dk1"/>
              </a:buClr>
              <a:buSzPts val="1100"/>
              <a:buFont typeface="Arial"/>
              <a:buChar char="●"/>
            </a:pPr>
            <a:r>
              <a:rPr lang="en-US" sz="1300" dirty="0"/>
              <a:t>The clients have access to the website to verify the details.</a:t>
            </a:r>
          </a:p>
          <a:p>
            <a:pPr marL="457200" lvl="0" indent="-298450" algn="l" rtl="0">
              <a:spcAft>
                <a:spcPts val="0"/>
              </a:spcAft>
              <a:buClr>
                <a:schemeClr val="dk1"/>
              </a:buClr>
              <a:buSzPts val="1100"/>
              <a:buFont typeface="Arial"/>
              <a:buChar char="●"/>
            </a:pPr>
            <a:r>
              <a:rPr lang="en-US" sz="1300" dirty="0"/>
              <a:t>Client testimonials can be added to the portfolio.</a:t>
            </a:r>
          </a:p>
          <a:p>
            <a:pPr marL="457200" lvl="0" indent="-298450" algn="l" rtl="0">
              <a:spcAft>
                <a:spcPts val="0"/>
              </a:spcAft>
              <a:buClr>
                <a:schemeClr val="dk1"/>
              </a:buClr>
              <a:buSzPts val="1100"/>
              <a:buFont typeface="Arial"/>
              <a:buChar char="●"/>
            </a:pPr>
            <a:r>
              <a:rPr lang="en-US" sz="1300" dirty="0"/>
              <a:t>The portfolio website contains features to add individual portfolio items. </a:t>
            </a:r>
          </a:p>
          <a:p>
            <a:pPr marL="457200" lvl="0" indent="-298450" algn="l" rtl="0">
              <a:spcAft>
                <a:spcPts val="0"/>
              </a:spcAft>
              <a:buClr>
                <a:schemeClr val="dk1"/>
              </a:buClr>
              <a:buSzPts val="1100"/>
              <a:buFont typeface="Arial"/>
              <a:buChar char="●"/>
            </a:pPr>
            <a:r>
              <a:rPr lang="en-US" sz="1300" dirty="0"/>
              <a:t>A FAQ section is added to address the concerns of the potential clients.</a:t>
            </a:r>
          </a:p>
          <a:p>
            <a:pPr marL="457200" lvl="0" indent="-298450" algn="l" rtl="0">
              <a:spcAft>
                <a:spcPts val="0"/>
              </a:spcAft>
              <a:buClr>
                <a:schemeClr val="dk1"/>
              </a:buClr>
              <a:buSzPts val="1100"/>
              <a:buFont typeface="Arial"/>
              <a:buChar char="●"/>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Scopes and Goals:</a:t>
            </a:r>
            <a:endParaRPr sz="1300" b="1" dirty="0"/>
          </a:p>
          <a:p>
            <a:pPr marL="0" lvl="0" indent="0" algn="l" rtl="0">
              <a:lnSpc>
                <a:spcPct val="115000"/>
              </a:lnSpc>
              <a:spcBef>
                <a:spcPts val="1200"/>
              </a:spcBef>
              <a:spcAft>
                <a:spcPts val="0"/>
              </a:spcAft>
              <a:buNone/>
            </a:pPr>
            <a:r>
              <a:rPr lang="en-US" sz="1300" dirty="0"/>
              <a:t> The scope of the portfolio website includes the following goals:</a:t>
            </a:r>
            <a:endParaRPr sz="1300" dirty="0"/>
          </a:p>
          <a:p>
            <a:pPr marL="457200" lvl="0" indent="-298450" algn="l" rtl="0">
              <a:spcBef>
                <a:spcPts val="600"/>
              </a:spcBef>
              <a:spcAft>
                <a:spcPts val="0"/>
              </a:spcAft>
              <a:buClr>
                <a:schemeClr val="dk1"/>
              </a:buClr>
              <a:buSzPts val="1100"/>
              <a:buFont typeface="Arial"/>
              <a:buChar char="●"/>
            </a:pPr>
            <a:r>
              <a:rPr lang="en-US" sz="1300" dirty="0"/>
              <a:t>To provide an aesthetically-pleasing and user- friendly interface for the clients to view the information. </a:t>
            </a:r>
          </a:p>
          <a:p>
            <a:pPr marL="457200" lvl="0" indent="-298450" algn="l" rtl="0">
              <a:spcBef>
                <a:spcPts val="600"/>
              </a:spcBef>
              <a:spcAft>
                <a:spcPts val="0"/>
              </a:spcAft>
              <a:buClr>
                <a:schemeClr val="dk1"/>
              </a:buClr>
              <a:buSzPts val="1100"/>
              <a:buFont typeface="Arial"/>
              <a:buChar char="●"/>
            </a:pPr>
            <a:r>
              <a:rPr lang="en-US" sz="1300" dirty="0"/>
              <a:t>To submit and view projects and other data.</a:t>
            </a:r>
          </a:p>
          <a:p>
            <a:pPr marL="457200" lvl="0" indent="-298450" algn="l" rtl="0">
              <a:spcBef>
                <a:spcPts val="600"/>
              </a:spcBef>
              <a:spcAft>
                <a:spcPts val="0"/>
              </a:spcAft>
              <a:buClr>
                <a:schemeClr val="dk1"/>
              </a:buClr>
              <a:buSzPts val="1100"/>
              <a:buFont typeface="Arial"/>
              <a:buChar char="●"/>
            </a:pPr>
            <a:r>
              <a:rPr lang="en-US" sz="1300" dirty="0"/>
              <a:t>Provide a forum for discussion between client and user. </a:t>
            </a:r>
          </a:p>
          <a:p>
            <a:pPr marL="457200" lvl="0" indent="-298450" algn="l" rtl="0">
              <a:spcBef>
                <a:spcPts val="600"/>
              </a:spcBef>
              <a:spcAft>
                <a:spcPts val="0"/>
              </a:spcAft>
              <a:buClr>
                <a:schemeClr val="dk1"/>
              </a:buClr>
              <a:buSzPts val="1100"/>
              <a:buFont typeface="Arial"/>
              <a:buChar char="●"/>
            </a:pPr>
            <a:r>
              <a:rPr lang="en-US" sz="1300" dirty="0"/>
              <a:t>To contact more clients and provide the information they seek.</a:t>
            </a:r>
            <a:endParaRPr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Deliverables</a:t>
            </a:r>
            <a:r>
              <a:rPr lang="en-US" sz="1300" dirty="0"/>
              <a:t>:</a:t>
            </a:r>
            <a:endParaRPr sz="1300" dirty="0"/>
          </a:p>
          <a:p>
            <a:pPr marL="0" lvl="0" indent="0" algn="l" rtl="0">
              <a:lnSpc>
                <a:spcPct val="115000"/>
              </a:lnSpc>
              <a:spcBef>
                <a:spcPts val="1200"/>
              </a:spcBef>
              <a:spcAft>
                <a:spcPts val="0"/>
              </a:spcAft>
              <a:buNone/>
            </a:pPr>
            <a:r>
              <a:rPr lang="en-US" sz="1300" dirty="0"/>
              <a:t> The following are the deliverables for the portfolio website:</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Initial project strategy report</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Beta product</a:t>
            </a:r>
          </a:p>
          <a:p>
            <a:pPr marL="457200" lvl="0" indent="-298450" algn="l" rtl="0">
              <a:lnSpc>
                <a:spcPct val="115000"/>
              </a:lnSpc>
              <a:spcBef>
                <a:spcPts val="0"/>
              </a:spcBef>
              <a:spcAft>
                <a:spcPts val="0"/>
              </a:spcAft>
              <a:buClr>
                <a:schemeClr val="dk1"/>
              </a:buClr>
              <a:buSzPts val="1100"/>
              <a:buFont typeface="Arial"/>
              <a:buChar char="●"/>
            </a:pPr>
            <a:r>
              <a:rPr lang="en-US" sz="1300" dirty="0"/>
              <a:t>Budget report</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Test result report</a:t>
            </a: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g21411af2df5_1_3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Risk Management:</a:t>
            </a:r>
            <a:endParaRPr sz="1300" b="1" dirty="0"/>
          </a:p>
          <a:p>
            <a:pPr marL="0" lvl="0" indent="0" algn="l" rtl="0">
              <a:lnSpc>
                <a:spcPct val="115000"/>
              </a:lnSpc>
              <a:spcBef>
                <a:spcPts val="1200"/>
              </a:spcBef>
              <a:spcAft>
                <a:spcPts val="0"/>
              </a:spcAft>
              <a:buNone/>
            </a:pPr>
            <a:r>
              <a:rPr lang="en-US" sz="1300" dirty="0"/>
              <a:t> The following risks have been identified for a portfolio website:</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Security risks such as data leakage.</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Regulatory changes</a:t>
            </a:r>
          </a:p>
          <a:p>
            <a:pPr marL="457200" lvl="0" indent="-298450" algn="l" rtl="0">
              <a:lnSpc>
                <a:spcPct val="115000"/>
              </a:lnSpc>
              <a:spcBef>
                <a:spcPts val="0"/>
              </a:spcBef>
              <a:spcAft>
                <a:spcPts val="0"/>
              </a:spcAft>
              <a:buClr>
                <a:schemeClr val="dk1"/>
              </a:buClr>
              <a:buSzPts val="1100"/>
              <a:buFont typeface="Arial"/>
              <a:buChar char="●"/>
            </a:pPr>
            <a:r>
              <a:rPr lang="en-US" sz="1300" dirty="0"/>
              <a:t>Portfolio governance</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Technical failures such as server downtime and database corruption</a:t>
            </a: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g21411af2df5_1_41"/>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3" name="Google Shape;1883;g21411af2df5_1_41"/>
          <p:cNvSpPr txBox="1">
            <a:spLocks noGrp="1"/>
          </p:cNvSpPr>
          <p:nvPr>
            <p:ph type="body" idx="1"/>
          </p:nvPr>
        </p:nvSpPr>
        <p:spPr>
          <a:xfrm>
            <a:off x="144700" y="1295649"/>
            <a:ext cx="4548600" cy="3288383"/>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Risk Mitigation:</a:t>
            </a:r>
            <a:endParaRPr sz="1300" b="1" dirty="0"/>
          </a:p>
          <a:p>
            <a:pPr marL="0" lvl="0" indent="0" algn="l" rtl="0">
              <a:lnSpc>
                <a:spcPct val="115000"/>
              </a:lnSpc>
              <a:spcBef>
                <a:spcPts val="1200"/>
              </a:spcBef>
              <a:spcAft>
                <a:spcPts val="0"/>
              </a:spcAft>
              <a:buNone/>
            </a:pPr>
            <a:r>
              <a:rPr lang="en-US" sz="1300" dirty="0"/>
              <a:t> The following strategies will be used to mitigate the identified risks:</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Initially, the portfolio risks and risk tolerance are identified and analyzed.</a:t>
            </a:r>
            <a:endParaRPr lang="en-IN" sz="1300" dirty="0"/>
          </a:p>
          <a:p>
            <a:pPr marL="457200" lvl="0" indent="-298450" algn="l" rtl="0">
              <a:lnSpc>
                <a:spcPct val="115000"/>
              </a:lnSpc>
              <a:spcBef>
                <a:spcPts val="0"/>
              </a:spcBef>
              <a:spcAft>
                <a:spcPts val="0"/>
              </a:spcAft>
              <a:buClr>
                <a:schemeClr val="dk1"/>
              </a:buClr>
              <a:buSzPts val="1100"/>
              <a:buFont typeface="Arial"/>
              <a:buChar char="●"/>
            </a:pPr>
            <a:r>
              <a:rPr lang="en-US" sz="1300" dirty="0"/>
              <a:t>Over a time, the portfolio usage data is assessed and changes are made accordingly.</a:t>
            </a:r>
          </a:p>
          <a:p>
            <a:pPr marL="457200" lvl="0" indent="-298450" algn="l" rtl="0">
              <a:lnSpc>
                <a:spcPct val="115000"/>
              </a:lnSpc>
              <a:spcBef>
                <a:spcPts val="0"/>
              </a:spcBef>
              <a:spcAft>
                <a:spcPts val="0"/>
              </a:spcAft>
              <a:buClr>
                <a:schemeClr val="dk1"/>
              </a:buClr>
              <a:buSzPts val="1100"/>
              <a:buFont typeface="Arial"/>
              <a:buChar char="●"/>
            </a:pPr>
            <a:r>
              <a:rPr lang="en-US" sz="1300" dirty="0"/>
              <a:t>Only trustable clients are allowed to use the personal information after verification.</a:t>
            </a:r>
          </a:p>
          <a:p>
            <a:pPr marL="457200" lvl="0" indent="-298450" algn="l" rtl="0">
              <a:lnSpc>
                <a:spcPct val="115000"/>
              </a:lnSpc>
              <a:spcBef>
                <a:spcPts val="0"/>
              </a:spcBef>
              <a:spcAft>
                <a:spcPts val="0"/>
              </a:spcAft>
              <a:buClr>
                <a:schemeClr val="dk1"/>
              </a:buClr>
              <a:buSzPts val="1100"/>
              <a:buFont typeface="Arial"/>
              <a:buChar char="●"/>
            </a:pPr>
            <a:r>
              <a:rPr lang="en-US" sz="1300" dirty="0"/>
              <a:t>Implement secure coding practices and regularly update security measures to prevent misusage of data.</a:t>
            </a:r>
          </a:p>
          <a:p>
            <a:pPr marL="457200" lvl="0" indent="-298450" algn="l" rtl="0">
              <a:lnSpc>
                <a:spcPct val="115000"/>
              </a:lnSpc>
              <a:spcBef>
                <a:spcPts val="0"/>
              </a:spcBef>
              <a:spcAft>
                <a:spcPts val="0"/>
              </a:spcAft>
              <a:buClr>
                <a:schemeClr val="dk1"/>
              </a:buClr>
              <a:buSzPts val="1100"/>
              <a:buFont typeface="Arial"/>
              <a:buChar char="●"/>
            </a:pPr>
            <a:endParaRPr lang="en-IN"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21411af2df5_1_47"/>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9" name="Google Shape;1889;g21411af2df5_1_47"/>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Scheduling and Estimates:</a:t>
            </a:r>
            <a:endParaRPr sz="1300" b="1" dirty="0"/>
          </a:p>
          <a:p>
            <a:pPr marL="0" lvl="0" indent="0" algn="l" rtl="0">
              <a:lnSpc>
                <a:spcPct val="115000"/>
              </a:lnSpc>
              <a:spcBef>
                <a:spcPts val="1200"/>
              </a:spcBef>
              <a:spcAft>
                <a:spcPts val="0"/>
              </a:spcAft>
              <a:buNone/>
            </a:pPr>
            <a:r>
              <a:rPr lang="en-US" sz="1300" dirty="0"/>
              <a:t>The following is the estimated timeline for the development of the portfolio website:</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User interface design: 1 week</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Application development: 12 weeks</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Testing and debugging: 1 week</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Documentation: 5 days</a:t>
            </a: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691</Words>
  <Application>Microsoft Office PowerPoint</Application>
  <PresentationFormat>On-screen Show (16:9)</PresentationFormat>
  <Paragraphs>123</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Public Sans</vt:lpstr>
      <vt:lpstr>Noto Sans Symbols</vt:lpstr>
      <vt:lpstr>Arial</vt:lpstr>
      <vt:lpstr>Calibri</vt:lpstr>
      <vt:lpstr>Arial Narrow</vt:lpstr>
      <vt:lpstr>Arial</vt:lpstr>
      <vt:lpstr>Simple Light</vt:lpstr>
      <vt:lpstr>PowerPoint Presentation</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Task 1: </vt:lpstr>
      <vt:lpstr>Task 1: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User</cp:lastModifiedBy>
  <cp:revision>3</cp:revision>
  <dcterms:created xsi:type="dcterms:W3CDTF">2020-08-13T11:21:46Z</dcterms:created>
  <dcterms:modified xsi:type="dcterms:W3CDTF">2023-03-09T16:03:52Z</dcterms:modified>
</cp:coreProperties>
</file>